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2" r:id="rId4"/>
    <p:sldId id="263" r:id="rId5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2B372E9-AB4F-4290-AEFB-E2631BCF4C23}" v="77" dt="2023-04-24T01:44:05.42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94"/>
  </p:normalViewPr>
  <p:slideViewPr>
    <p:cSldViewPr snapToGrid="0">
      <p:cViewPr varScale="1">
        <p:scale>
          <a:sx n="107" d="100"/>
          <a:sy n="107" d="100"/>
        </p:scale>
        <p:origin x="124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77C52-9B8D-41D9-8993-99BDDC168C0E}" type="datetimeFigureOut">
              <a:rPr kumimoji="1" lang="ja-JP" altLang="en-US" smtClean="0"/>
              <a:t>2025/6/3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05CC1-52EA-4ABB-94DB-CDFB284A1D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24514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77C52-9B8D-41D9-8993-99BDDC168C0E}" type="datetimeFigureOut">
              <a:rPr kumimoji="1" lang="ja-JP" altLang="en-US" smtClean="0"/>
              <a:t>2025/6/3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05CC1-52EA-4ABB-94DB-CDFB284A1D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36674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77C52-9B8D-41D9-8993-99BDDC168C0E}" type="datetimeFigureOut">
              <a:rPr kumimoji="1" lang="ja-JP" altLang="en-US" smtClean="0"/>
              <a:t>2025/6/3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05CC1-52EA-4ABB-94DB-CDFB284A1D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244491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77C52-9B8D-41D9-8993-99BDDC168C0E}" type="datetimeFigureOut">
              <a:rPr kumimoji="1" lang="ja-JP" altLang="en-US" smtClean="0"/>
              <a:t>2025/6/3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05CC1-52EA-4ABB-94DB-CDFB284A1D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27215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77C52-9B8D-41D9-8993-99BDDC168C0E}" type="datetimeFigureOut">
              <a:rPr kumimoji="1" lang="ja-JP" altLang="en-US" smtClean="0"/>
              <a:t>2025/6/3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05CC1-52EA-4ABB-94DB-CDFB284A1D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07453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77C52-9B8D-41D9-8993-99BDDC168C0E}" type="datetimeFigureOut">
              <a:rPr kumimoji="1" lang="ja-JP" altLang="en-US" smtClean="0"/>
              <a:t>2025/6/3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05CC1-52EA-4ABB-94DB-CDFB284A1D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515075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77C52-9B8D-41D9-8993-99BDDC168C0E}" type="datetimeFigureOut">
              <a:rPr kumimoji="1" lang="ja-JP" altLang="en-US" smtClean="0"/>
              <a:t>2025/6/3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05CC1-52EA-4ABB-94DB-CDFB284A1D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446211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77C52-9B8D-41D9-8993-99BDDC168C0E}" type="datetimeFigureOut">
              <a:rPr kumimoji="1" lang="ja-JP" altLang="en-US" smtClean="0"/>
              <a:t>2025/6/3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05CC1-52EA-4ABB-94DB-CDFB284A1D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10679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77C52-9B8D-41D9-8993-99BDDC168C0E}" type="datetimeFigureOut">
              <a:rPr kumimoji="1" lang="ja-JP" altLang="en-US" smtClean="0"/>
              <a:t>2025/6/3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05CC1-52EA-4ABB-94DB-CDFB284A1D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203770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77C52-9B8D-41D9-8993-99BDDC168C0E}" type="datetimeFigureOut">
              <a:rPr kumimoji="1" lang="ja-JP" altLang="en-US" smtClean="0"/>
              <a:t>2025/6/3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05CC1-52EA-4ABB-94DB-CDFB284A1D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94902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77C52-9B8D-41D9-8993-99BDDC168C0E}" type="datetimeFigureOut">
              <a:rPr kumimoji="1" lang="ja-JP" altLang="en-US" smtClean="0"/>
              <a:t>2025/6/3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05CC1-52EA-4ABB-94DB-CDFB284A1D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749311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577C52-9B8D-41D9-8993-99BDDC168C0E}" type="datetimeFigureOut">
              <a:rPr kumimoji="1" lang="ja-JP" altLang="en-US" smtClean="0"/>
              <a:t>2025/6/3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A05CC1-52EA-4ABB-94DB-CDFB284A1D51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pic>
        <p:nvPicPr>
          <p:cNvPr id="7" name="図 6" descr="テキスト&#10;&#10;AI によって生成されたコンテンツは間違っている可能性があります。">
            <a:extLst>
              <a:ext uri="{FF2B5EF4-FFF2-40B4-BE49-F238E27FC236}">
                <a16:creationId xmlns:a16="http://schemas.microsoft.com/office/drawing/2014/main" id="{B0C4D5F6-9EC4-C302-0505-C6BCF5D01294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07772" y="115316"/>
            <a:ext cx="830783" cy="628967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42786992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表 2">
            <a:extLst>
              <a:ext uri="{FF2B5EF4-FFF2-40B4-BE49-F238E27FC236}">
                <a16:creationId xmlns:a16="http://schemas.microsoft.com/office/drawing/2014/main" id="{EE745295-521E-27EB-37D5-5ABF7C70ABE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654377"/>
              </p:ext>
            </p:extLst>
          </p:nvPr>
        </p:nvGraphicFramePr>
        <p:xfrm>
          <a:off x="358321" y="2637187"/>
          <a:ext cx="9188078" cy="30293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026565">
                  <a:extLst>
                    <a:ext uri="{9D8B030D-6E8A-4147-A177-3AD203B41FA5}">
                      <a16:colId xmlns:a16="http://schemas.microsoft.com/office/drawing/2014/main" val="1791827798"/>
                    </a:ext>
                  </a:extLst>
                </a:gridCol>
                <a:gridCol w="4161513">
                  <a:extLst>
                    <a:ext uri="{9D8B030D-6E8A-4147-A177-3AD203B41FA5}">
                      <a16:colId xmlns:a16="http://schemas.microsoft.com/office/drawing/2014/main" val="2415132501"/>
                    </a:ext>
                  </a:extLst>
                </a:gridCol>
              </a:tblGrid>
              <a:tr h="265923">
                <a:tc>
                  <a:txBody>
                    <a:bodyPr/>
                    <a:lstStyle/>
                    <a:p>
                      <a:pPr algn="just">
                        <a:lnSpc>
                          <a:spcPts val="2000"/>
                        </a:lnSpc>
                      </a:pPr>
                      <a:r>
                        <a:rPr lang="ja-JP" sz="1050" b="0" kern="100" dirty="0">
                          <a:solidFill>
                            <a:schemeClr val="tx1"/>
                          </a:solidFill>
                          <a:effectLst/>
                        </a:rPr>
                        <a:t>応募活動の概要・実績</a:t>
                      </a:r>
                      <a:endParaRPr lang="ja-JP" sz="1050" b="0" kern="100" dirty="0">
                        <a:solidFill>
                          <a:schemeClr val="tx1"/>
                        </a:solidFill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0294" marR="6029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rowSpan="6">
                  <a:txBody>
                    <a:bodyPr/>
                    <a:lstStyle/>
                    <a:p>
                      <a:pPr algn="just">
                        <a:lnSpc>
                          <a:spcPts val="1500"/>
                        </a:lnSpc>
                      </a:pPr>
                      <a:r>
                        <a:rPr lang="ja-JP" sz="1050" b="0" kern="1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応募活動</a:t>
                      </a:r>
                      <a:r>
                        <a:rPr lang="ja-JP" altLang="en-US" sz="1050" b="0" kern="1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を象徴する</a:t>
                      </a:r>
                      <a:r>
                        <a:rPr lang="ja-JP" sz="1050" b="0" kern="1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写真（</a:t>
                      </a:r>
                      <a:r>
                        <a:rPr lang="en-US" sz="1050" b="0" kern="1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r>
                        <a:rPr lang="ja-JP" sz="1050" b="0" kern="1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点）</a:t>
                      </a:r>
                    </a:p>
                    <a:p>
                      <a:pPr algn="just"/>
                      <a:r>
                        <a:rPr lang="en-US" sz="1050" b="0" kern="1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 </a:t>
                      </a:r>
                    </a:p>
                    <a:p>
                      <a:pPr algn="just"/>
                      <a:endParaRPr lang="ja-JP" sz="1050" b="0" kern="100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0294" marR="6029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42446669"/>
                  </a:ext>
                </a:extLst>
              </a:tr>
              <a:tr h="847424">
                <a:tc>
                  <a:txBody>
                    <a:bodyPr/>
                    <a:lstStyle/>
                    <a:p>
                      <a:pPr algn="just">
                        <a:lnSpc>
                          <a:spcPts val="1600"/>
                        </a:lnSpc>
                      </a:pPr>
                      <a:r>
                        <a:rPr lang="en-US" sz="1050" b="0" kern="1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 </a:t>
                      </a:r>
                      <a:endParaRPr lang="ja-JP" sz="1050" b="0" kern="100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just">
                        <a:lnSpc>
                          <a:spcPts val="1600"/>
                        </a:lnSpc>
                      </a:pPr>
                      <a:r>
                        <a:rPr lang="en-US" sz="1050" b="0" kern="1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 </a:t>
                      </a:r>
                      <a:endParaRPr lang="ja-JP" sz="1050" b="0" kern="100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just">
                        <a:lnSpc>
                          <a:spcPts val="1600"/>
                        </a:lnSpc>
                      </a:pPr>
                      <a:r>
                        <a:rPr lang="en-US" sz="1050" b="0" kern="1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 </a:t>
                      </a:r>
                      <a:endParaRPr lang="ja-JP" sz="1050" b="0" kern="100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0294" marR="6029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4137640"/>
                  </a:ext>
                </a:extLst>
              </a:tr>
              <a:tr h="258130">
                <a:tc>
                  <a:txBody>
                    <a:bodyPr/>
                    <a:lstStyle/>
                    <a:p>
                      <a:pPr algn="just">
                        <a:lnSpc>
                          <a:spcPts val="2000"/>
                        </a:lnSpc>
                      </a:pPr>
                      <a:r>
                        <a:rPr lang="ja-JP" sz="1050" b="0" kern="1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活動のきっかけ</a:t>
                      </a:r>
                      <a:endParaRPr lang="ja-JP" sz="1050" b="0" kern="100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0294" marR="6029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6868650"/>
                  </a:ext>
                </a:extLst>
              </a:tr>
              <a:tr h="552334">
                <a:tc>
                  <a:txBody>
                    <a:bodyPr/>
                    <a:lstStyle/>
                    <a:p>
                      <a:pPr algn="just">
                        <a:lnSpc>
                          <a:spcPts val="1600"/>
                        </a:lnSpc>
                      </a:pPr>
                      <a:r>
                        <a:rPr lang="en-US" sz="1050" b="0" kern="1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 </a:t>
                      </a:r>
                      <a:endParaRPr lang="ja-JP" sz="1050" b="0" kern="100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just">
                        <a:lnSpc>
                          <a:spcPts val="1600"/>
                        </a:lnSpc>
                      </a:pPr>
                      <a:r>
                        <a:rPr lang="en-US" sz="1050" b="0" kern="1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 </a:t>
                      </a:r>
                      <a:endParaRPr lang="ja-JP" sz="1050" b="0" kern="100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0294" marR="6029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6090863"/>
                  </a:ext>
                </a:extLst>
              </a:tr>
              <a:tr h="258130">
                <a:tc>
                  <a:txBody>
                    <a:bodyPr/>
                    <a:lstStyle/>
                    <a:p>
                      <a:pPr algn="just">
                        <a:lnSpc>
                          <a:spcPts val="2000"/>
                        </a:lnSpc>
                      </a:pPr>
                      <a:r>
                        <a:rPr lang="ja-JP" sz="1050" b="0" kern="1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活動の特徴・アピールポイント</a:t>
                      </a:r>
                      <a:endParaRPr lang="ja-JP" sz="1050" b="0" kern="100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0294" marR="6029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93687825"/>
                  </a:ext>
                </a:extLst>
              </a:tr>
              <a:tr h="847424">
                <a:tc>
                  <a:txBody>
                    <a:bodyPr/>
                    <a:lstStyle/>
                    <a:p>
                      <a:pPr algn="just">
                        <a:lnSpc>
                          <a:spcPts val="1600"/>
                        </a:lnSpc>
                      </a:pPr>
                      <a:r>
                        <a:rPr lang="en-US" sz="1050" b="0" kern="1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 </a:t>
                      </a:r>
                      <a:endParaRPr lang="ja-JP" sz="1050" b="0" kern="100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just">
                        <a:lnSpc>
                          <a:spcPts val="1600"/>
                        </a:lnSpc>
                      </a:pPr>
                      <a:r>
                        <a:rPr lang="en-US" sz="1050" b="0" kern="1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 </a:t>
                      </a:r>
                      <a:endParaRPr lang="ja-JP" sz="1050" b="0" kern="100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just">
                        <a:lnSpc>
                          <a:spcPts val="1600"/>
                        </a:lnSpc>
                      </a:pPr>
                      <a:r>
                        <a:rPr lang="en-US" sz="1050" b="0" kern="1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 </a:t>
                      </a:r>
                      <a:endParaRPr lang="ja-JP" sz="1050" b="0" kern="100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0294" marR="6029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7373441"/>
                  </a:ext>
                </a:extLst>
              </a:tr>
            </a:tbl>
          </a:graphicData>
        </a:graphic>
      </p:graphicFrame>
      <p:graphicFrame>
        <p:nvGraphicFramePr>
          <p:cNvPr id="4" name="表 3">
            <a:extLst>
              <a:ext uri="{FF2B5EF4-FFF2-40B4-BE49-F238E27FC236}">
                <a16:creationId xmlns:a16="http://schemas.microsoft.com/office/drawing/2014/main" id="{51279980-EDD4-A73C-7EDB-9473BB5C56B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9022301"/>
              </p:ext>
            </p:extLst>
          </p:nvPr>
        </p:nvGraphicFramePr>
        <p:xfrm>
          <a:off x="370443" y="5924540"/>
          <a:ext cx="9170308" cy="74286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82182">
                  <a:extLst>
                    <a:ext uri="{9D8B030D-6E8A-4147-A177-3AD203B41FA5}">
                      <a16:colId xmlns:a16="http://schemas.microsoft.com/office/drawing/2014/main" val="3073525460"/>
                    </a:ext>
                  </a:extLst>
                </a:gridCol>
                <a:gridCol w="7588126">
                  <a:extLst>
                    <a:ext uri="{9D8B030D-6E8A-4147-A177-3AD203B41FA5}">
                      <a16:colId xmlns:a16="http://schemas.microsoft.com/office/drawing/2014/main" val="2329530447"/>
                    </a:ext>
                  </a:extLst>
                </a:gridCol>
              </a:tblGrid>
              <a:tr h="742867"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</a:pPr>
                      <a:r>
                        <a:rPr lang="ja-JP" sz="1050" b="0" kern="1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応募部門</a:t>
                      </a:r>
                    </a:p>
                    <a:p>
                      <a:pPr algn="l">
                        <a:lnSpc>
                          <a:spcPts val="1000"/>
                        </a:lnSpc>
                      </a:pPr>
                      <a:r>
                        <a:rPr lang="ja-JP" sz="1050" b="0" kern="100" spc="-3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＊該当部門に印を入れてください。（複数可）</a:t>
                      </a:r>
                      <a:endParaRPr lang="ja-JP" sz="1050" b="0" kern="100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59965" marR="5996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600"/>
                        </a:lnSpc>
                      </a:pPr>
                      <a:r>
                        <a:rPr lang="ja-JP" sz="1050" b="0" kern="1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□【保護実践部門】市民･学生･企業･行政･専門家などがそれぞれの立場と特性を活かし、具体的な自然保護の実績をあげた活動や研究。</a:t>
                      </a:r>
                    </a:p>
                    <a:p>
                      <a:pPr algn="just">
                        <a:lnSpc>
                          <a:spcPts val="1600"/>
                        </a:lnSpc>
                      </a:pPr>
                      <a:r>
                        <a:rPr lang="ja-JP" sz="1050" b="0" kern="1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□【教育普及部門】自然観察をはじめ、広く自然保護・生物多様性保全を目的とした教育・普及活動。</a:t>
                      </a:r>
                    </a:p>
                    <a:p>
                      <a:pPr algn="l">
                        <a:lnSpc>
                          <a:spcPts val="1600"/>
                        </a:lnSpc>
                      </a:pPr>
                      <a:r>
                        <a:rPr lang="ja-JP" sz="1050" b="0" kern="1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□【子ども・学生部門】小学生から</a:t>
                      </a:r>
                      <a:r>
                        <a:rPr lang="ja-JP" altLang="en-US" sz="1050" b="0" kern="1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大学生</a:t>
                      </a:r>
                      <a:r>
                        <a:rPr lang="ja-JP" sz="1050" b="0" kern="1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まで、子ども</a:t>
                      </a:r>
                      <a:r>
                        <a:rPr lang="ja-JP" altLang="en-US" sz="1050" b="0" kern="1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や学生</a:t>
                      </a:r>
                      <a:r>
                        <a:rPr lang="ja-JP" sz="1050" b="0" kern="1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が主体的に取り組んだ活動・研究。</a:t>
                      </a:r>
                      <a:endParaRPr lang="ja-JP" sz="1050" b="0" kern="100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59965" marR="5996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73559694"/>
                  </a:ext>
                </a:extLst>
              </a:tr>
            </a:tbl>
          </a:graphicData>
        </a:graphic>
      </p:graphicFrame>
      <p:graphicFrame>
        <p:nvGraphicFramePr>
          <p:cNvPr id="7" name="表 6">
            <a:extLst>
              <a:ext uri="{FF2B5EF4-FFF2-40B4-BE49-F238E27FC236}">
                <a16:creationId xmlns:a16="http://schemas.microsoft.com/office/drawing/2014/main" id="{B2D820C7-7E82-CD6D-3CD4-5499E0B1297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1414185"/>
              </p:ext>
            </p:extLst>
          </p:nvPr>
        </p:nvGraphicFramePr>
        <p:xfrm>
          <a:off x="370444" y="771766"/>
          <a:ext cx="9172084" cy="170903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61706">
                  <a:extLst>
                    <a:ext uri="{9D8B030D-6E8A-4147-A177-3AD203B41FA5}">
                      <a16:colId xmlns:a16="http://schemas.microsoft.com/office/drawing/2014/main" val="3520773614"/>
                    </a:ext>
                  </a:extLst>
                </a:gridCol>
                <a:gridCol w="723424">
                  <a:extLst>
                    <a:ext uri="{9D8B030D-6E8A-4147-A177-3AD203B41FA5}">
                      <a16:colId xmlns:a16="http://schemas.microsoft.com/office/drawing/2014/main" val="1399079803"/>
                    </a:ext>
                  </a:extLst>
                </a:gridCol>
                <a:gridCol w="2763078">
                  <a:extLst>
                    <a:ext uri="{9D8B030D-6E8A-4147-A177-3AD203B41FA5}">
                      <a16:colId xmlns:a16="http://schemas.microsoft.com/office/drawing/2014/main" val="2628705741"/>
                    </a:ext>
                  </a:extLst>
                </a:gridCol>
                <a:gridCol w="1520273">
                  <a:extLst>
                    <a:ext uri="{9D8B030D-6E8A-4147-A177-3AD203B41FA5}">
                      <a16:colId xmlns:a16="http://schemas.microsoft.com/office/drawing/2014/main" val="2112417934"/>
                    </a:ext>
                  </a:extLst>
                </a:gridCol>
                <a:gridCol w="2903603">
                  <a:extLst>
                    <a:ext uri="{9D8B030D-6E8A-4147-A177-3AD203B41FA5}">
                      <a16:colId xmlns:a16="http://schemas.microsoft.com/office/drawing/2014/main" val="2148153587"/>
                    </a:ext>
                  </a:extLst>
                </a:gridCol>
              </a:tblGrid>
              <a:tr h="451373">
                <a:tc>
                  <a:txBody>
                    <a:bodyPr/>
                    <a:lstStyle/>
                    <a:p>
                      <a:pPr algn="just"/>
                      <a:r>
                        <a:rPr lang="ja-JP" sz="1050" kern="1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応募活動名</a:t>
                      </a:r>
                    </a:p>
                  </a:txBody>
                  <a:tcPr marL="64120" marR="641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just"/>
                      <a:r>
                        <a:rPr lang="en-US" sz="1050" kern="1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 </a:t>
                      </a:r>
                      <a:endParaRPr lang="ja-JP" sz="1050" kern="100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Arial" panose="020B0604020202020204" pitchFamily="34" charset="0"/>
                      </a:endParaRPr>
                    </a:p>
                  </a:txBody>
                  <a:tcPr marL="64120" marR="641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33613547"/>
                  </a:ext>
                </a:extLst>
              </a:tr>
              <a:tr h="256594">
                <a:tc rowSpan="3">
                  <a:txBody>
                    <a:bodyPr/>
                    <a:lstStyle/>
                    <a:p>
                      <a:pPr algn="just"/>
                      <a:r>
                        <a:rPr lang="ja-JP" sz="1050" kern="1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候補者</a:t>
                      </a:r>
                    </a:p>
                  </a:txBody>
                  <a:tcPr marL="64120" marR="641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just"/>
                      <a:r>
                        <a:rPr lang="ja-JP" sz="1050" kern="1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候補者名</a:t>
                      </a:r>
                    </a:p>
                  </a:txBody>
                  <a:tcPr marL="64120" marR="641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</a:pPr>
                      <a:r>
                        <a:rPr lang="ja-JP" sz="1050" kern="1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（フリガナ）　</a:t>
                      </a:r>
                    </a:p>
                  </a:txBody>
                  <a:tcPr marL="64120" marR="641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0936251"/>
                  </a:ext>
                </a:extLst>
              </a:tr>
              <a:tr h="317113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just"/>
                      <a:r>
                        <a:rPr lang="en-US" sz="1050" kern="1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 </a:t>
                      </a:r>
                      <a:endParaRPr lang="ja-JP" sz="1050" kern="100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Arial" panose="020B0604020202020204" pitchFamily="34" charset="0"/>
                      </a:endParaRPr>
                    </a:p>
                  </a:txBody>
                  <a:tcPr marL="64120" marR="641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4723087"/>
                  </a:ext>
                </a:extLst>
              </a:tr>
              <a:tr h="289377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900"/>
                        </a:lnSpc>
                      </a:pPr>
                      <a:r>
                        <a:rPr lang="ja-JP" sz="1050" kern="1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活動地域</a:t>
                      </a:r>
                    </a:p>
                  </a:txBody>
                  <a:tcPr marL="64120" marR="641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900"/>
                        </a:lnSpc>
                      </a:pPr>
                      <a:r>
                        <a:rPr lang="en-US" sz="1050" kern="1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 </a:t>
                      </a:r>
                      <a:endParaRPr lang="ja-JP" sz="1050" kern="100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Arial" panose="020B0604020202020204" pitchFamily="34" charset="0"/>
                      </a:endParaRPr>
                    </a:p>
                  </a:txBody>
                  <a:tcPr marL="64120" marR="641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900"/>
                        </a:lnSpc>
                      </a:pPr>
                      <a:r>
                        <a:rPr lang="ja-JP" sz="1050" kern="1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活動開始年（西暦）</a:t>
                      </a:r>
                      <a:endParaRPr lang="ja-JP" sz="1050" kern="100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4120" marR="641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900"/>
                        </a:lnSpc>
                      </a:pPr>
                      <a:r>
                        <a:rPr lang="en-US" sz="1050" kern="1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 </a:t>
                      </a:r>
                      <a:endParaRPr lang="ja-JP" sz="1050" kern="100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4120" marR="641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39951344"/>
                  </a:ext>
                </a:extLst>
              </a:tr>
              <a:tr h="394574">
                <a:tc>
                  <a:txBody>
                    <a:bodyPr/>
                    <a:lstStyle/>
                    <a:p>
                      <a:pPr algn="just"/>
                      <a:r>
                        <a:rPr lang="ja-JP" sz="1050" kern="1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他薦の場合</a:t>
                      </a:r>
                    </a:p>
                  </a:txBody>
                  <a:tcPr marL="64120" marR="641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ja-JP" sz="1050" kern="1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推薦者名</a:t>
                      </a:r>
                    </a:p>
                  </a:txBody>
                  <a:tcPr marL="64120" marR="641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just"/>
                      <a:r>
                        <a:rPr lang="en-US" sz="1050" kern="1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 </a:t>
                      </a:r>
                      <a:endParaRPr lang="ja-JP" sz="1050" kern="100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Arial" panose="020B0604020202020204" pitchFamily="34" charset="0"/>
                      </a:endParaRPr>
                    </a:p>
                  </a:txBody>
                  <a:tcPr marL="64120" marR="641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94854642"/>
                  </a:ext>
                </a:extLst>
              </a:tr>
            </a:tbl>
          </a:graphicData>
        </a:graphic>
      </p:graphicFrame>
      <p:sp>
        <p:nvSpPr>
          <p:cNvPr id="2" name="タイトル 1">
            <a:extLst>
              <a:ext uri="{FF2B5EF4-FFF2-40B4-BE49-F238E27FC236}">
                <a16:creationId xmlns:a16="http://schemas.microsoft.com/office/drawing/2014/main" id="{B21FE52D-75E4-8AA4-787B-ABBBF4F80DAB}"/>
              </a:ext>
            </a:extLst>
          </p:cNvPr>
          <p:cNvSpPr txBox="1">
            <a:spLocks/>
          </p:cNvSpPr>
          <p:nvPr/>
        </p:nvSpPr>
        <p:spPr>
          <a:xfrm>
            <a:off x="268941" y="358293"/>
            <a:ext cx="8615535" cy="237919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応募フォーム</a:t>
            </a:r>
            <a:r>
              <a:rPr lang="en-US" altLang="ja-JP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_</a:t>
            </a:r>
            <a:r>
              <a:rPr kumimoji="0" lang="en-US" altLang="ja-JP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1.</a:t>
            </a:r>
            <a:r>
              <a:rPr kumimoji="0" lang="ja-JP" alt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概要（</a:t>
            </a:r>
            <a:r>
              <a:rPr kumimoji="0" lang="en-US" altLang="ja-JP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1</a:t>
            </a:r>
            <a:r>
              <a:rPr kumimoji="0" lang="ja-JP" alt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ページ以内）</a:t>
            </a:r>
            <a:endParaRPr kumimoji="0" lang="ja-JP" altLang="en-US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endParaRPr lang="ja-JP" altLang="en-US" sz="12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819145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 3">
            <a:extLst>
              <a:ext uri="{FF2B5EF4-FFF2-40B4-BE49-F238E27FC236}">
                <a16:creationId xmlns:a16="http://schemas.microsoft.com/office/drawing/2014/main" id="{21BF10A4-591E-996B-F838-A7F277CA05A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1630805"/>
              </p:ext>
            </p:extLst>
          </p:nvPr>
        </p:nvGraphicFramePr>
        <p:xfrm>
          <a:off x="340549" y="809663"/>
          <a:ext cx="9224899" cy="388979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59094">
                  <a:extLst>
                    <a:ext uri="{9D8B030D-6E8A-4147-A177-3AD203B41FA5}">
                      <a16:colId xmlns:a16="http://schemas.microsoft.com/office/drawing/2014/main" val="760185206"/>
                    </a:ext>
                  </a:extLst>
                </a:gridCol>
                <a:gridCol w="1169712">
                  <a:extLst>
                    <a:ext uri="{9D8B030D-6E8A-4147-A177-3AD203B41FA5}">
                      <a16:colId xmlns:a16="http://schemas.microsoft.com/office/drawing/2014/main" val="3491391296"/>
                    </a:ext>
                  </a:extLst>
                </a:gridCol>
                <a:gridCol w="2571017">
                  <a:extLst>
                    <a:ext uri="{9D8B030D-6E8A-4147-A177-3AD203B41FA5}">
                      <a16:colId xmlns:a16="http://schemas.microsoft.com/office/drawing/2014/main" val="1704777603"/>
                    </a:ext>
                  </a:extLst>
                </a:gridCol>
                <a:gridCol w="1034702">
                  <a:extLst>
                    <a:ext uri="{9D8B030D-6E8A-4147-A177-3AD203B41FA5}">
                      <a16:colId xmlns:a16="http://schemas.microsoft.com/office/drawing/2014/main" val="2892945713"/>
                    </a:ext>
                  </a:extLst>
                </a:gridCol>
                <a:gridCol w="3690374">
                  <a:extLst>
                    <a:ext uri="{9D8B030D-6E8A-4147-A177-3AD203B41FA5}">
                      <a16:colId xmlns:a16="http://schemas.microsoft.com/office/drawing/2014/main" val="1018315520"/>
                    </a:ext>
                  </a:extLst>
                </a:gridCol>
              </a:tblGrid>
              <a:tr h="236102">
                <a:tc rowSpan="8">
                  <a:txBody>
                    <a:bodyPr/>
                    <a:lstStyle/>
                    <a:p>
                      <a:pPr algn="just"/>
                      <a:endParaRPr lang="en-US" altLang="ja-JP" sz="1050" b="0" kern="100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Arial" panose="020B0604020202020204" pitchFamily="34" charset="0"/>
                      </a:endParaRPr>
                    </a:p>
                    <a:p>
                      <a:pPr algn="just"/>
                      <a:r>
                        <a:rPr lang="ja-JP" sz="1050" b="1" kern="1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候補者</a:t>
                      </a:r>
                    </a:p>
                  </a:txBody>
                  <a:tcPr marL="59965" marR="5996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ts val="1500"/>
                        </a:lnSpc>
                      </a:pPr>
                      <a:r>
                        <a:rPr lang="ja-JP" sz="1050" b="0" kern="1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候補者名</a:t>
                      </a:r>
                    </a:p>
                    <a:p>
                      <a:pPr algn="just">
                        <a:lnSpc>
                          <a:spcPts val="1500"/>
                        </a:lnSpc>
                      </a:pPr>
                      <a:r>
                        <a:rPr lang="ja-JP" sz="1050" b="0" kern="1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個人･団体名など</a:t>
                      </a:r>
                    </a:p>
                  </a:txBody>
                  <a:tcPr marL="59965" marR="5996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ja-JP" sz="1050" b="0" kern="1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（フリガナ）　</a:t>
                      </a:r>
                      <a:endParaRPr lang="ja-JP" sz="1050" b="0" kern="100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59965" marR="5996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1912885"/>
                  </a:ext>
                </a:extLst>
              </a:tr>
              <a:tr h="488068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en-US" sz="1050" b="0" kern="1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 </a:t>
                      </a:r>
                      <a:endParaRPr lang="ja-JP" sz="1050" b="0" kern="100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Arial" panose="020B0604020202020204" pitchFamily="34" charset="0"/>
                      </a:endParaRPr>
                    </a:p>
                  </a:txBody>
                  <a:tcPr marL="59965" marR="5996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61015070"/>
                  </a:ext>
                </a:extLst>
              </a:tr>
              <a:tr h="522622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500"/>
                        </a:lnSpc>
                      </a:pPr>
                      <a:r>
                        <a:rPr lang="ja-JP" sz="1050" b="0" kern="1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団体の場合</a:t>
                      </a:r>
                    </a:p>
                    <a:p>
                      <a:pPr algn="just">
                        <a:lnSpc>
                          <a:spcPts val="1500"/>
                        </a:lnSpc>
                      </a:pPr>
                      <a:r>
                        <a:rPr lang="ja-JP" sz="1050" b="0" kern="1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代表者名</a:t>
                      </a:r>
                    </a:p>
                  </a:txBody>
                  <a:tcPr marL="59965" marR="5996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en-US" sz="1050" b="0" kern="1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 </a:t>
                      </a:r>
                      <a:endParaRPr lang="ja-JP" sz="1050" b="0" kern="100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Arial" panose="020B0604020202020204" pitchFamily="34" charset="0"/>
                      </a:endParaRPr>
                    </a:p>
                  </a:txBody>
                  <a:tcPr marL="59965" marR="5996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ja-JP" sz="1050" b="0" kern="1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団体の場合</a:t>
                      </a:r>
                    </a:p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ja-JP" sz="1050" b="0" kern="1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担当者名</a:t>
                      </a:r>
                    </a:p>
                  </a:txBody>
                  <a:tcPr marL="59965" marR="5996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en-US" sz="1050" b="0" kern="1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 </a:t>
                      </a:r>
                      <a:endParaRPr lang="ja-JP" sz="1050" b="0" kern="100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Arial" panose="020B0604020202020204" pitchFamily="34" charset="0"/>
                      </a:endParaRPr>
                    </a:p>
                  </a:txBody>
                  <a:tcPr marL="59965" marR="5996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99220027"/>
                  </a:ext>
                </a:extLst>
              </a:tr>
              <a:tr h="943591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ja-JP" sz="1050" b="0" kern="1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住所（ご連絡先）</a:t>
                      </a:r>
                    </a:p>
                  </a:txBody>
                  <a:tcPr marL="59965" marR="5996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ja-JP" sz="1050" b="0" kern="1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〒</a:t>
                      </a:r>
                    </a:p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en-US" sz="1050" b="0" kern="1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 </a:t>
                      </a:r>
                      <a:endParaRPr lang="ja-JP" sz="1050" b="0" kern="100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Arial" panose="020B0604020202020204" pitchFamily="34" charset="0"/>
                      </a:endParaRPr>
                    </a:p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en-US" sz="1050" b="0" kern="1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 </a:t>
                      </a:r>
                      <a:endParaRPr lang="ja-JP" sz="1050" b="0" kern="100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Arial" panose="020B0604020202020204" pitchFamily="34" charset="0"/>
                      </a:endParaRPr>
                    </a:p>
                  </a:txBody>
                  <a:tcPr marL="59965" marR="5996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21845721"/>
                  </a:ext>
                </a:extLst>
              </a:tr>
              <a:tr h="200168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ja-JP" sz="1050" b="0" kern="1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電話番号</a:t>
                      </a:r>
                    </a:p>
                  </a:txBody>
                  <a:tcPr marL="59965" marR="5996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en-US" sz="1050" b="0" kern="1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 </a:t>
                      </a:r>
                      <a:endParaRPr lang="ja-JP" sz="1050" b="0" kern="100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Arial" panose="020B0604020202020204" pitchFamily="34" charset="0"/>
                      </a:endParaRPr>
                    </a:p>
                  </a:txBody>
                  <a:tcPr marL="59965" marR="5996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ja-JP" sz="1050" b="0" kern="1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メールアドレス</a:t>
                      </a:r>
                    </a:p>
                  </a:txBody>
                  <a:tcPr marL="59965" marR="5996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en-US" sz="1050" b="0" kern="1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 </a:t>
                      </a:r>
                      <a:endParaRPr lang="ja-JP" sz="1050" b="0" kern="100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Arial" panose="020B0604020202020204" pitchFamily="34" charset="0"/>
                      </a:endParaRPr>
                    </a:p>
                  </a:txBody>
                  <a:tcPr marL="59965" marR="5996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84362731"/>
                  </a:ext>
                </a:extLst>
              </a:tr>
              <a:tr h="616554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ja-JP" sz="1050" b="0" kern="1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ウェブサイト</a:t>
                      </a:r>
                    </a:p>
                  </a:txBody>
                  <a:tcPr marL="59965" marR="5996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en-US" sz="1050" b="0" kern="1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 </a:t>
                      </a:r>
                      <a:endParaRPr lang="ja-JP" sz="1050" b="0" kern="100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Arial" panose="020B0604020202020204" pitchFamily="34" charset="0"/>
                      </a:endParaRPr>
                    </a:p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en-US" sz="1050" b="0" kern="1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 </a:t>
                      </a:r>
                      <a:endParaRPr lang="ja-JP" sz="1050" b="0" kern="100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Arial" panose="020B0604020202020204" pitchFamily="34" charset="0"/>
                      </a:endParaRPr>
                    </a:p>
                  </a:txBody>
                  <a:tcPr marL="59965" marR="5996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1076115"/>
                  </a:ext>
                </a:extLst>
              </a:tr>
              <a:tr h="616554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</a:pPr>
                      <a:r>
                        <a:rPr lang="en-US" sz="1050" b="0" kern="1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SNS</a:t>
                      </a:r>
                      <a:r>
                        <a:rPr lang="ja-JP" sz="1050" b="0" kern="100" spc="-100" baseline="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（</a:t>
                      </a:r>
                      <a:r>
                        <a:rPr lang="en-US" sz="1050" b="0" kern="100" spc="-100" baseline="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Facebook</a:t>
                      </a:r>
                      <a:r>
                        <a:rPr lang="ja-JP" sz="1050" b="0" kern="100" spc="-100" baseline="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、</a:t>
                      </a:r>
                      <a:r>
                        <a:rPr lang="en-US" sz="1050" b="0" kern="100" spc="-100" baseline="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Twitter</a:t>
                      </a:r>
                      <a:r>
                        <a:rPr lang="ja-JP" sz="1050" b="0" kern="100" spc="-100" baseline="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、</a:t>
                      </a:r>
                      <a:r>
                        <a:rPr lang="en-US" sz="1050" b="0" kern="100" spc="-100" baseline="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Instagram</a:t>
                      </a:r>
                      <a:r>
                        <a:rPr lang="ja-JP" sz="1050" b="0" kern="100" spc="-100" baseline="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など）</a:t>
                      </a:r>
                    </a:p>
                  </a:txBody>
                  <a:tcPr marL="59965" marR="5996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en-US" sz="1050" b="0" kern="1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 </a:t>
                      </a:r>
                      <a:endParaRPr lang="ja-JP" sz="1050" b="0" kern="100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Arial" panose="020B0604020202020204" pitchFamily="34" charset="0"/>
                      </a:endParaRPr>
                    </a:p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en-US" sz="1050" b="0" kern="1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 </a:t>
                      </a:r>
                      <a:endParaRPr lang="ja-JP" sz="1050" b="0" kern="100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Arial" panose="020B0604020202020204" pitchFamily="34" charset="0"/>
                      </a:endParaRPr>
                    </a:p>
                  </a:txBody>
                  <a:tcPr marL="59965" marR="5996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92662368"/>
                  </a:ext>
                </a:extLst>
              </a:tr>
              <a:tr h="259804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ja-JP" sz="1050" b="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団体設立年</a:t>
                      </a:r>
                    </a:p>
                  </a:txBody>
                  <a:tcPr marL="59965" marR="5996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en-US" sz="1050" b="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 </a:t>
                      </a:r>
                      <a:endParaRPr lang="ja-JP" sz="1050" b="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Arial" panose="020B0604020202020204" pitchFamily="34" charset="0"/>
                      </a:endParaRPr>
                    </a:p>
                  </a:txBody>
                  <a:tcPr marL="59965" marR="5996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1609294"/>
                  </a:ext>
                </a:extLst>
              </a:tr>
            </a:tbl>
          </a:graphicData>
        </a:graphic>
      </p:graphicFrame>
      <p:graphicFrame>
        <p:nvGraphicFramePr>
          <p:cNvPr id="5" name="表 4">
            <a:extLst>
              <a:ext uri="{FF2B5EF4-FFF2-40B4-BE49-F238E27FC236}">
                <a16:creationId xmlns:a16="http://schemas.microsoft.com/office/drawing/2014/main" id="{23719702-20F4-614C-DB71-2069E93C22A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0265489"/>
              </p:ext>
            </p:extLst>
          </p:nvPr>
        </p:nvGraphicFramePr>
        <p:xfrm>
          <a:off x="340551" y="5098261"/>
          <a:ext cx="9224897" cy="121902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12749">
                  <a:extLst>
                    <a:ext uri="{9D8B030D-6E8A-4147-A177-3AD203B41FA5}">
                      <a16:colId xmlns:a16="http://schemas.microsoft.com/office/drawing/2014/main" val="3697770906"/>
                    </a:ext>
                  </a:extLst>
                </a:gridCol>
                <a:gridCol w="1132700">
                  <a:extLst>
                    <a:ext uri="{9D8B030D-6E8A-4147-A177-3AD203B41FA5}">
                      <a16:colId xmlns:a16="http://schemas.microsoft.com/office/drawing/2014/main" val="1050092985"/>
                    </a:ext>
                  </a:extLst>
                </a:gridCol>
                <a:gridCol w="2554373">
                  <a:extLst>
                    <a:ext uri="{9D8B030D-6E8A-4147-A177-3AD203B41FA5}">
                      <a16:colId xmlns:a16="http://schemas.microsoft.com/office/drawing/2014/main" val="989668773"/>
                    </a:ext>
                  </a:extLst>
                </a:gridCol>
                <a:gridCol w="1013775">
                  <a:extLst>
                    <a:ext uri="{9D8B030D-6E8A-4147-A177-3AD203B41FA5}">
                      <a16:colId xmlns:a16="http://schemas.microsoft.com/office/drawing/2014/main" val="3757248337"/>
                    </a:ext>
                  </a:extLst>
                </a:gridCol>
                <a:gridCol w="3711300">
                  <a:extLst>
                    <a:ext uri="{9D8B030D-6E8A-4147-A177-3AD203B41FA5}">
                      <a16:colId xmlns:a16="http://schemas.microsoft.com/office/drawing/2014/main" val="644936164"/>
                    </a:ext>
                  </a:extLst>
                </a:gridCol>
              </a:tblGrid>
              <a:tr h="333771">
                <a:tc rowSpan="3">
                  <a:txBody>
                    <a:bodyPr/>
                    <a:lstStyle/>
                    <a:p>
                      <a:pPr algn="just">
                        <a:lnSpc>
                          <a:spcPts val="1600"/>
                        </a:lnSpc>
                      </a:pPr>
                      <a:endParaRPr lang="en-US" altLang="ja-JP" sz="800" b="1" kern="100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just">
                        <a:lnSpc>
                          <a:spcPts val="1600"/>
                        </a:lnSpc>
                      </a:pPr>
                      <a:r>
                        <a:rPr lang="ja-JP" sz="1050" b="1" kern="1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他薦の場合</a:t>
                      </a:r>
                      <a:endParaRPr lang="ja-JP" sz="800" b="1" kern="100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just">
                        <a:lnSpc>
                          <a:spcPts val="1400"/>
                        </a:lnSpc>
                      </a:pPr>
                      <a:r>
                        <a:rPr lang="en-US" sz="800" b="0" kern="100" spc="-5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 </a:t>
                      </a:r>
                      <a:r>
                        <a:rPr lang="en-US" sz="900" b="0" kern="100" spc="-5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*</a:t>
                      </a:r>
                      <a:r>
                        <a:rPr lang="ja-JP" altLang="en-US" sz="900" b="0" kern="100" spc="-5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他薦の場合は、</a:t>
                      </a:r>
                      <a:r>
                        <a:rPr lang="ja-JP" sz="900" b="0" kern="100" spc="-5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必ず候補者の了承を得てご推薦ください。</a:t>
                      </a:r>
                      <a:endParaRPr lang="ja-JP" sz="900" b="0" kern="100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59965" marR="5996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ja-JP" sz="1050" b="0" kern="1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推薦者氏名</a:t>
                      </a:r>
                      <a:endParaRPr lang="ja-JP" sz="1050" b="0" kern="100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59965" marR="5996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en-US" sz="1050" b="0" kern="1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 </a:t>
                      </a:r>
                      <a:endParaRPr lang="ja-JP" sz="1050" b="0" kern="100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59965" marR="5996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3555979"/>
                  </a:ext>
                </a:extLst>
              </a:tr>
              <a:tr h="50555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ja-JP" sz="1050" b="0" kern="1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住所</a:t>
                      </a:r>
                      <a:endParaRPr lang="ja-JP" sz="1050" b="0" kern="100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59965" marR="5996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ja-JP" sz="1050" b="0" kern="1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〒</a:t>
                      </a:r>
                    </a:p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en-US" sz="1050" b="0" kern="1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 </a:t>
                      </a:r>
                      <a:endParaRPr lang="ja-JP" sz="1050" b="0" kern="100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59965" marR="5996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0655246"/>
                  </a:ext>
                </a:extLst>
              </a:tr>
              <a:tr h="379705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ja-JP" sz="1050" b="0" kern="1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電話番号</a:t>
                      </a:r>
                      <a:endParaRPr lang="ja-JP" sz="1050" b="0" kern="100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59965" marR="5996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en-US" sz="1050" b="0" kern="1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 </a:t>
                      </a:r>
                      <a:endParaRPr lang="ja-JP" sz="1050" b="0" kern="100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59965" marR="5996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ja-JP" sz="1050" b="0" kern="1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メールアドレス</a:t>
                      </a:r>
                      <a:endParaRPr lang="ja-JP" sz="1050" b="0" kern="100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59965" marR="5996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en-US" sz="1050" b="0" kern="1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 </a:t>
                      </a:r>
                      <a:endParaRPr lang="ja-JP" sz="1050" b="0" kern="100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59965" marR="5996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31413139"/>
                  </a:ext>
                </a:extLst>
              </a:tr>
            </a:tbl>
          </a:graphicData>
        </a:graphic>
      </p:graphicFrame>
      <p:sp>
        <p:nvSpPr>
          <p:cNvPr id="7" name="タイトル 1">
            <a:extLst>
              <a:ext uri="{FF2B5EF4-FFF2-40B4-BE49-F238E27FC236}">
                <a16:creationId xmlns:a16="http://schemas.microsoft.com/office/drawing/2014/main" id="{0599E31E-6342-AD18-FD45-D1BE8AAC4C8F}"/>
              </a:ext>
            </a:extLst>
          </p:cNvPr>
          <p:cNvSpPr txBox="1">
            <a:spLocks/>
          </p:cNvSpPr>
          <p:nvPr/>
        </p:nvSpPr>
        <p:spPr>
          <a:xfrm>
            <a:off x="259975" y="349625"/>
            <a:ext cx="8633293" cy="319542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応募フォーム</a:t>
            </a:r>
            <a:r>
              <a:rPr lang="en-US" altLang="ja-JP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_2</a:t>
            </a:r>
            <a:r>
              <a:rPr kumimoji="0" lang="en-US" altLang="ja-JP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.</a:t>
            </a:r>
            <a:r>
              <a:rPr kumimoji="0" lang="ja-JP" alt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基本情報</a:t>
            </a:r>
            <a:endParaRPr lang="ja-JP" altLang="en-US" sz="12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930967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FD9ED2E-3060-7913-AE6F-9E9273AF4D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7000" y="1465175"/>
            <a:ext cx="9252000" cy="5206998"/>
          </a:xfrm>
        </p:spPr>
        <p:txBody>
          <a:bodyPr>
            <a:normAutofit/>
          </a:bodyPr>
          <a:lstStyle/>
          <a:p>
            <a:pPr marL="0" indent="0">
              <a:lnSpc>
                <a:spcPts val="1600"/>
              </a:lnSpc>
              <a:buNone/>
            </a:pPr>
            <a:endParaRPr kumimoji="1" lang="ja-JP" altLang="en-US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6" name="表 5">
            <a:extLst>
              <a:ext uri="{FF2B5EF4-FFF2-40B4-BE49-F238E27FC236}">
                <a16:creationId xmlns:a16="http://schemas.microsoft.com/office/drawing/2014/main" id="{F1B6CE52-0969-C64B-0496-4E2BF14FD72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7428511"/>
              </p:ext>
            </p:extLst>
          </p:nvPr>
        </p:nvGraphicFramePr>
        <p:xfrm>
          <a:off x="319882" y="789552"/>
          <a:ext cx="9259118" cy="56173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259118">
                  <a:extLst>
                    <a:ext uri="{9D8B030D-6E8A-4147-A177-3AD203B41FA5}">
                      <a16:colId xmlns:a16="http://schemas.microsoft.com/office/drawing/2014/main" val="2158523590"/>
                    </a:ext>
                  </a:extLst>
                </a:gridCol>
              </a:tblGrid>
              <a:tr h="561734">
                <a:tc>
                  <a:txBody>
                    <a:bodyPr/>
                    <a:lstStyle/>
                    <a:p>
                      <a:pPr algn="just">
                        <a:lnSpc>
                          <a:spcPts val="1500"/>
                        </a:lnSpc>
                      </a:pPr>
                      <a:r>
                        <a:rPr lang="ja-JP" sz="900" b="0" kern="1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活動の詳細を、</a:t>
                      </a:r>
                      <a:r>
                        <a:rPr lang="en-US" sz="900" b="0" kern="1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</a:t>
                      </a:r>
                      <a:r>
                        <a:rPr lang="ja-JP" sz="900" b="0" kern="1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枚以内で自由にご紹介ください。下記の選考ポイントをふまえて、特徴や実績をできるだけ具体的にお書きください。イベントや活動の規模については、日数や参加人数などもできるだけ具体的にお書きください。活動年は西暦でお願いいたします。活動のようすがわかる写真等</a:t>
                      </a:r>
                      <a:r>
                        <a:rPr lang="ja-JP" altLang="en-US" sz="900" b="0" kern="1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も</a:t>
                      </a:r>
                      <a:r>
                        <a:rPr lang="ja-JP" sz="900" b="0" kern="1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入れて</a:t>
                      </a:r>
                      <a:r>
                        <a:rPr lang="ja-JP" altLang="en-US" sz="900" b="0" kern="1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ください。</a:t>
                      </a:r>
                      <a:endParaRPr lang="ja-JP" sz="900" b="0" kern="100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just">
                        <a:lnSpc>
                          <a:spcPts val="1500"/>
                        </a:lnSpc>
                      </a:pPr>
                      <a:r>
                        <a:rPr lang="ja-JP" sz="900" b="0" kern="1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＜選考ポイント＞地域の自然の特性に根ざした活動／継続することの価値や意義がわかる活動／新しい技術やアイディア、枠組みを活かした活動／多様な主体の連携や協働のある活動</a:t>
                      </a:r>
                      <a:endParaRPr lang="ja-JP" sz="900" b="0" kern="100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0294" marR="60294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6080527"/>
                  </a:ext>
                </a:extLst>
              </a:tr>
            </a:tbl>
          </a:graphicData>
        </a:graphic>
      </p:graphicFrame>
      <p:sp>
        <p:nvSpPr>
          <p:cNvPr id="4" name="タイトル 1">
            <a:extLst>
              <a:ext uri="{FF2B5EF4-FFF2-40B4-BE49-F238E27FC236}">
                <a16:creationId xmlns:a16="http://schemas.microsoft.com/office/drawing/2014/main" id="{2CA31B79-7E71-22BE-E9E4-DC436A932B58}"/>
              </a:ext>
            </a:extLst>
          </p:cNvPr>
          <p:cNvSpPr txBox="1">
            <a:spLocks/>
          </p:cNvSpPr>
          <p:nvPr/>
        </p:nvSpPr>
        <p:spPr>
          <a:xfrm>
            <a:off x="233083" y="269877"/>
            <a:ext cx="8660186" cy="285935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応募フォーム</a:t>
            </a:r>
            <a:r>
              <a:rPr lang="en-US" altLang="ja-JP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_3</a:t>
            </a:r>
            <a:r>
              <a:rPr kumimoji="0" lang="en-US" altLang="ja-JP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.</a:t>
            </a:r>
            <a:r>
              <a:rPr kumimoji="0" lang="ja-JP" alt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活動の詳細（</a:t>
            </a:r>
            <a:r>
              <a:rPr kumimoji="0" lang="en-US" altLang="ja-JP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2</a:t>
            </a:r>
            <a:r>
              <a:rPr kumimoji="0" lang="ja-JP" alt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枚以内）</a:t>
            </a:r>
            <a:endParaRPr lang="ja-JP" altLang="en-US" sz="12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088824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62B39C6-4AC0-FDC5-2546-2A41219EEBF2}"/>
              </a:ext>
            </a:extLst>
          </p:cNvPr>
          <p:cNvSpPr txBox="1">
            <a:spLocks/>
          </p:cNvSpPr>
          <p:nvPr/>
        </p:nvSpPr>
        <p:spPr>
          <a:xfrm>
            <a:off x="233083" y="269877"/>
            <a:ext cx="8660186" cy="285935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応募フォーム</a:t>
            </a:r>
            <a:r>
              <a:rPr lang="en-US" altLang="ja-JP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_3</a:t>
            </a:r>
            <a:r>
              <a:rPr kumimoji="0" lang="en-US" altLang="ja-JP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.</a:t>
            </a:r>
            <a:r>
              <a:rPr kumimoji="0" lang="ja-JP" alt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活動の詳細（</a:t>
            </a:r>
            <a:r>
              <a:rPr kumimoji="0" lang="en-US" altLang="ja-JP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2</a:t>
            </a:r>
            <a:r>
              <a:rPr kumimoji="0" lang="ja-JP" alt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枚以内）</a:t>
            </a:r>
            <a:endParaRPr lang="ja-JP" altLang="en-US" sz="12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" name="コンテンツ プレースホルダー 2">
            <a:extLst>
              <a:ext uri="{FF2B5EF4-FFF2-40B4-BE49-F238E27FC236}">
                <a16:creationId xmlns:a16="http://schemas.microsoft.com/office/drawing/2014/main" id="{2765D8D3-B412-58D0-1774-85F255F4C4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7000" y="1200057"/>
            <a:ext cx="9252000" cy="5468751"/>
          </a:xfrm>
        </p:spPr>
        <p:txBody>
          <a:bodyPr>
            <a:normAutofit/>
          </a:bodyPr>
          <a:lstStyle/>
          <a:p>
            <a:endParaRPr lang="ja-JP" altLang="en-US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863196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110</TotalTime>
  <Words>394</Words>
  <Application>Microsoft Office PowerPoint</Application>
  <PresentationFormat>A4 210 x 297 mm</PresentationFormat>
  <Paragraphs>77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11" baseType="lpstr">
      <vt:lpstr>Meiryo UI</vt:lpstr>
      <vt:lpstr>メイリオ</vt:lpstr>
      <vt:lpstr>游明朝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志村 智子</dc:creator>
  <cp:lastModifiedBy>後藤 なな</cp:lastModifiedBy>
  <cp:revision>6</cp:revision>
  <dcterms:created xsi:type="dcterms:W3CDTF">2023-04-24T01:09:49Z</dcterms:created>
  <dcterms:modified xsi:type="dcterms:W3CDTF">2025-06-03T13:24:42Z</dcterms:modified>
</cp:coreProperties>
</file>